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80" r:id="rId5"/>
    <p:sldId id="281" r:id="rId6"/>
    <p:sldId id="260" r:id="rId7"/>
    <p:sldId id="284" r:id="rId8"/>
    <p:sldId id="277" r:id="rId9"/>
    <p:sldId id="262" r:id="rId10"/>
    <p:sldId id="266" r:id="rId11"/>
    <p:sldId id="267" r:id="rId12"/>
    <p:sldId id="276" r:id="rId13"/>
    <p:sldId id="278" r:id="rId14"/>
    <p:sldId id="268" r:id="rId15"/>
    <p:sldId id="270" r:id="rId16"/>
    <p:sldId id="286" r:id="rId17"/>
    <p:sldId id="273" r:id="rId18"/>
    <p:sldId id="274" r:id="rId19"/>
    <p:sldId id="272" r:id="rId20"/>
    <p:sldId id="283" r:id="rId21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0"/>
    <p:restoredTop sz="94600"/>
  </p:normalViewPr>
  <p:slideViewPr>
    <p:cSldViewPr>
      <p:cViewPr varScale="1">
        <p:scale>
          <a:sx n="83" d="100"/>
          <a:sy n="83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zysztof Karwan" userId="S::karwan@zspgrojec.onmicrosoft.com::1d792690-53dd-47ea-8f20-b8b313481384" providerId="AD" clId="Web-{784B5634-7EC9-BEED-2274-C181DBC4A13B}"/>
    <pc:docChg chg="modSld">
      <pc:chgData name="Krzysztof Karwan" userId="S::karwan@zspgrojec.onmicrosoft.com::1d792690-53dd-47ea-8f20-b8b313481384" providerId="AD" clId="Web-{784B5634-7EC9-BEED-2274-C181DBC4A13B}" dt="2019-02-28T10:19:19.696" v="5" actId="1076"/>
      <pc:docMkLst>
        <pc:docMk/>
      </pc:docMkLst>
      <pc:sldChg chg="modSp">
        <pc:chgData name="Krzysztof Karwan" userId="S::karwan@zspgrojec.onmicrosoft.com::1d792690-53dd-47ea-8f20-b8b313481384" providerId="AD" clId="Web-{784B5634-7EC9-BEED-2274-C181DBC4A13B}" dt="2019-02-28T10:19:09.477" v="4" actId="1076"/>
        <pc:sldMkLst>
          <pc:docMk/>
          <pc:sldMk cId="0" sldId="273"/>
        </pc:sldMkLst>
        <pc:spChg chg="mod">
          <ac:chgData name="Krzysztof Karwan" userId="S::karwan@zspgrojec.onmicrosoft.com::1d792690-53dd-47ea-8f20-b8b313481384" providerId="AD" clId="Web-{784B5634-7EC9-BEED-2274-C181DBC4A13B}" dt="2019-02-28T10:19:02.931" v="3" actId="14100"/>
          <ac:spMkLst>
            <pc:docMk/>
            <pc:sldMk cId="0" sldId="273"/>
            <ac:spMk id="8" creationId="{00000000-0000-0000-0000-000000000000}"/>
          </ac:spMkLst>
        </pc:spChg>
        <pc:picChg chg="mod">
          <ac:chgData name="Krzysztof Karwan" userId="S::karwan@zspgrojec.onmicrosoft.com::1d792690-53dd-47ea-8f20-b8b313481384" providerId="AD" clId="Web-{784B5634-7EC9-BEED-2274-C181DBC4A13B}" dt="2019-02-28T10:19:09.477" v="4" actId="1076"/>
          <ac:picMkLst>
            <pc:docMk/>
            <pc:sldMk cId="0" sldId="273"/>
            <ac:picMk id="9" creationId="{00000000-0000-0000-0000-000000000000}"/>
          </ac:picMkLst>
        </pc:picChg>
      </pc:sldChg>
      <pc:sldChg chg="modSp">
        <pc:chgData name="Krzysztof Karwan" userId="S::karwan@zspgrojec.onmicrosoft.com::1d792690-53dd-47ea-8f20-b8b313481384" providerId="AD" clId="Web-{784B5634-7EC9-BEED-2274-C181DBC4A13B}" dt="2019-02-28T10:19:19.696" v="5" actId="1076"/>
        <pc:sldMkLst>
          <pc:docMk/>
          <pc:sldMk cId="0" sldId="274"/>
        </pc:sldMkLst>
        <pc:picChg chg="mod">
          <ac:chgData name="Krzysztof Karwan" userId="S::karwan@zspgrojec.onmicrosoft.com::1d792690-53dd-47ea-8f20-b8b313481384" providerId="AD" clId="Web-{784B5634-7EC9-BEED-2274-C181DBC4A13B}" dt="2019-02-28T10:19:19.696" v="5" actId="1076"/>
          <ac:picMkLst>
            <pc:docMk/>
            <pc:sldMk cId="0" sldId="274"/>
            <ac:picMk id="5" creationId="{00000000-0000-0000-0000-000000000000}"/>
          </ac:picMkLst>
        </pc:picChg>
      </pc:sldChg>
      <pc:sldChg chg="addSp delSp modSp">
        <pc:chgData name="Krzysztof Karwan" userId="S::karwan@zspgrojec.onmicrosoft.com::1d792690-53dd-47ea-8f20-b8b313481384" providerId="AD" clId="Web-{784B5634-7EC9-BEED-2274-C181DBC4A13B}" dt="2019-02-28T10:18:36.915" v="0"/>
        <pc:sldMkLst>
          <pc:docMk/>
          <pc:sldMk cId="354496632" sldId="279"/>
        </pc:sldMkLst>
        <pc:spChg chg="del">
          <ac:chgData name="Krzysztof Karwan" userId="S::karwan@zspgrojec.onmicrosoft.com::1d792690-53dd-47ea-8f20-b8b313481384" providerId="AD" clId="Web-{784B5634-7EC9-BEED-2274-C181DBC4A13B}" dt="2019-02-28T10:18:36.915" v="0"/>
          <ac:spMkLst>
            <pc:docMk/>
            <pc:sldMk cId="354496632" sldId="279"/>
            <ac:spMk id="3" creationId="{00000000-0000-0000-0000-000000000000}"/>
          </ac:spMkLst>
        </pc:spChg>
        <pc:spChg chg="add mod">
          <ac:chgData name="Krzysztof Karwan" userId="S::karwan@zspgrojec.onmicrosoft.com::1d792690-53dd-47ea-8f20-b8b313481384" providerId="AD" clId="Web-{784B5634-7EC9-BEED-2274-C181DBC4A13B}" dt="2019-02-28T10:18:36.915" v="0"/>
          <ac:spMkLst>
            <pc:docMk/>
            <pc:sldMk cId="354496632" sldId="279"/>
            <ac:spMk id="6" creationId="{44AB7164-1BB6-49E3-A475-053DFAF27935}"/>
          </ac:spMkLst>
        </pc:spChg>
      </pc:sldChg>
      <pc:sldChg chg="modSp">
        <pc:chgData name="Krzysztof Karwan" userId="S::karwan@zspgrojec.onmicrosoft.com::1d792690-53dd-47ea-8f20-b8b313481384" providerId="AD" clId="Web-{784B5634-7EC9-BEED-2274-C181DBC4A13B}" dt="2019-02-28T10:18:48.665" v="2"/>
        <pc:sldMkLst>
          <pc:docMk/>
          <pc:sldMk cId="1809077969" sldId="281"/>
        </pc:sldMkLst>
        <pc:graphicFrameChg chg="modGraphic">
          <ac:chgData name="Krzysztof Karwan" userId="S::karwan@zspgrojec.onmicrosoft.com::1d792690-53dd-47ea-8f20-b8b313481384" providerId="AD" clId="Web-{784B5634-7EC9-BEED-2274-C181DBC4A13B}" dt="2019-02-28T10:18:48.665" v="2"/>
          <ac:graphicFrameMkLst>
            <pc:docMk/>
            <pc:sldMk cId="1809077969" sldId="281"/>
            <ac:graphicFrameMk id="4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l-PL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l-PL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l-PL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260F82-4D7E-4374-B057-FD1BACA119B3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60F82-4D7E-4374-B057-FD1BACA119B3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43038" y="2971800"/>
            <a:ext cx="7313612" cy="9906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4191000"/>
            <a:ext cx="7313612" cy="1447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1C7AD61-A96E-42AC-8592-6761901F8C91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68A43-9B8F-4DA4-B33D-7487E94A591C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1827213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447800" y="274638"/>
            <a:ext cx="53340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DECDC-57EB-47EA-8DE6-04D712393D1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565C9-01A6-467F-9F8E-39076F439C2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64F8C-0D68-41AC-8DBC-8A3E79487FC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79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80013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EE7AC-24F7-47C4-B77C-3014B8C2C16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15E-E9C0-4870-B730-76D4AE1ABC6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E7778D-8B6A-4E98-91B5-1B7C447D8F8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44D24-3736-4B4C-BCB6-8B72BFB916DD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9F7309-C716-47AE-99E6-8862266D173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7A324-724E-456F-9224-E325175BE09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4638"/>
            <a:ext cx="7313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313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3038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l-PL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524625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pl-PL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8C51997-53AA-442F-81F9-54C7DC612EDD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636912"/>
            <a:ext cx="8321725" cy="1800200"/>
          </a:xfrm>
        </p:spPr>
        <p:txBody>
          <a:bodyPr/>
          <a:lstStyle/>
          <a:p>
            <a:pPr algn="ctr">
              <a:buNone/>
            </a:pPr>
            <a:r>
              <a:rPr lang="pl-PL" sz="4400" b="1" u="sng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TECHNIK RACHUNKOWOŚCI</a:t>
            </a:r>
            <a:endParaRPr lang="pl-PL" sz="4400" b="1" u="sng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buNone/>
            </a:pPr>
            <a:r>
              <a:rPr lang="pl-PL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Symbol zawodu - </a:t>
            </a:r>
            <a:r>
              <a:rPr lang="pl-PL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431103</a:t>
            </a:r>
            <a:endParaRPr lang="pl-PL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 bwMode="auto">
          <a:xfrm>
            <a:off x="1187624" y="274638"/>
            <a:ext cx="7956376" cy="778098"/>
          </a:xfrm>
          <a:prstGeom prst="rect">
            <a:avLst/>
          </a:prstGeom>
          <a:solidFill>
            <a:srgbClr val="6FCAA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i="0" u="none" strike="noStrike" kern="0" normalizeH="0" baseline="0" noProof="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rPr>
              <a:t>Kierunek kształcenia</a:t>
            </a:r>
          </a:p>
        </p:txBody>
      </p:sp>
      <p:pic>
        <p:nvPicPr>
          <p:cNvPr id="4" name="Obraz 3" descr="logobezcienia.png">
            <a:extLst>
              <a:ext uri="{FF2B5EF4-FFF2-40B4-BE49-F238E27FC236}">
                <a16:creationId xmlns="" xmlns:a16="http://schemas.microsoft.com/office/drawing/2014/main" id="{88801A01-DA75-443E-B3DE-1EB77D9F26B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30" y="836712"/>
            <a:ext cx="1332388" cy="152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85163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600200"/>
            <a:ext cx="7786742" cy="4525963"/>
          </a:xfrm>
        </p:spPr>
        <p:txBody>
          <a:bodyPr/>
          <a:lstStyle/>
          <a:p>
            <a:pPr lvl="0">
              <a:buNone/>
            </a:pPr>
            <a:r>
              <a:rPr lang="pl-PL" sz="2400" b="1" dirty="0" smtClean="0"/>
              <a:t>	</a:t>
            </a:r>
            <a:r>
              <a:rPr lang="pl-PL" sz="2000" b="1" dirty="0" smtClean="0"/>
              <a:t>W zakresie kwalifikacji EKA.07 Prowadzenie rachunkowości</a:t>
            </a:r>
            <a:endParaRPr lang="pl-PL" sz="2000" dirty="0" smtClean="0"/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Zorganizowanie rachunkowości jednostek organizacyjnych</a:t>
            </a:r>
          </a:p>
          <a:p>
            <a:pPr>
              <a:buFont typeface="Wingdings" pitchFamily="2" charset="2"/>
              <a:buChar char="Ø"/>
            </a:pPr>
            <a:r>
              <a:rPr lang="pl-PL" sz="2000" dirty="0" smtClean="0"/>
              <a:t>Ewidencjonowanie operacji gospodarczych zgodnie z polityką rachunkowości podmiotu</a:t>
            </a:r>
          </a:p>
          <a:p>
            <a:pPr>
              <a:buFont typeface="Wingdings" pitchFamily="2" charset="2"/>
              <a:buChar char="Ø"/>
            </a:pPr>
            <a:r>
              <a:rPr lang="pl-PL" sz="2000" dirty="0" smtClean="0"/>
              <a:t>Stosowanie przepisów prawa w zakresie   wykonywania zadań zawodowych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Przeprowadzanie inwentaryzacji i rozliczanie jej wyników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Wycenianie składników aktywów i pasywów w różnych momentach okresu sprawozdawczego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Ustalanie i rozliczanie wyniku finansowego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Sporządzanie jednostkowych sprawozdań finansowych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Prowadzenie analizy finansowej wskaźnikowej</a:t>
            </a:r>
          </a:p>
          <a:p>
            <a:pPr>
              <a:buFont typeface="Wingdings" pitchFamily="2" charset="2"/>
              <a:buChar char="Ø"/>
            </a:pPr>
            <a:endParaRPr lang="pl-PL" sz="2400" dirty="0" smtClean="0"/>
          </a:p>
          <a:p>
            <a:endParaRPr lang="pl-PL" sz="2400" dirty="0"/>
          </a:p>
        </p:txBody>
      </p:sp>
      <p:sp>
        <p:nvSpPr>
          <p:cNvPr id="5" name="Tytuł 1"/>
          <p:cNvSpPr txBox="1">
            <a:spLocks/>
          </p:cNvSpPr>
          <p:nvPr/>
        </p:nvSpPr>
        <p:spPr bwMode="auto">
          <a:xfrm>
            <a:off x="1142976" y="214290"/>
            <a:ext cx="7092280" cy="1152128"/>
          </a:xfrm>
          <a:prstGeom prst="rect">
            <a:avLst/>
          </a:prstGeom>
          <a:solidFill>
            <a:srgbClr val="6FCAAC"/>
          </a:solidFill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kern="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Umiejętności nabyte podczas kształcenia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00100" y="1357298"/>
            <a:ext cx="7761313" cy="4768865"/>
          </a:xfrm>
        </p:spPr>
        <p:txBody>
          <a:bodyPr/>
          <a:lstStyle/>
          <a:p>
            <a:pPr>
              <a:buNone/>
            </a:pPr>
            <a:r>
              <a:rPr lang="pl-PL" sz="2400" dirty="0"/>
              <a:t>	</a:t>
            </a:r>
            <a:r>
              <a:rPr lang="pl-PL" sz="2600" dirty="0"/>
              <a:t>Młodzież realizuje praktyki zawodowe </a:t>
            </a:r>
            <a:endParaRPr lang="pl-PL" sz="2600" dirty="0" smtClean="0"/>
          </a:p>
          <a:p>
            <a:pPr>
              <a:buNone/>
            </a:pPr>
            <a:r>
              <a:rPr lang="pl-PL" sz="2600" dirty="0" smtClean="0"/>
              <a:t>	w jednostkach </a:t>
            </a:r>
            <a:r>
              <a:rPr lang="pl-PL" sz="2600" dirty="0"/>
              <a:t>prowadzących działalność gospodarczą oraz w innych jednostkach organizacyjnych</a:t>
            </a:r>
          </a:p>
          <a:p>
            <a:pPr>
              <a:buFont typeface="Wingdings" pitchFamily="2" charset="2"/>
              <a:buChar char="Ø"/>
            </a:pPr>
            <a:r>
              <a:rPr lang="pl-PL" sz="2600" dirty="0" smtClean="0"/>
              <a:t>Praktyki zawodowe w dziale kadr i płac odbywają się w </a:t>
            </a:r>
            <a:r>
              <a:rPr lang="pl-PL" sz="2600" u="sng" dirty="0" smtClean="0"/>
              <a:t>wymiarze 4 tygodni w klasie III.</a:t>
            </a:r>
          </a:p>
          <a:p>
            <a:pPr>
              <a:buFont typeface="Wingdings" pitchFamily="2" charset="2"/>
              <a:buChar char="Ø"/>
            </a:pPr>
            <a:r>
              <a:rPr lang="pl-PL" sz="2600" dirty="0" smtClean="0"/>
              <a:t>Praktyki zawodowe w biurze rachunkowym lub w dziale finansowym podmiotów prowadzących księgi rachunkowe  odbywają się w </a:t>
            </a:r>
            <a:r>
              <a:rPr lang="pl-PL" sz="2600" u="sng" dirty="0" smtClean="0"/>
              <a:t>wymiarze 4 tygodni w klasie IV.</a:t>
            </a:r>
          </a:p>
          <a:p>
            <a:pPr>
              <a:buNone/>
            </a:pPr>
            <a:r>
              <a:rPr lang="pl-PL" sz="2400" dirty="0" smtClean="0"/>
              <a:t>	</a:t>
            </a:r>
          </a:p>
          <a:p>
            <a:pPr>
              <a:buNone/>
            </a:pPr>
            <a:endParaRPr lang="pl-PL" sz="2400" dirty="0"/>
          </a:p>
          <a:p>
            <a:pPr>
              <a:buNone/>
            </a:pPr>
            <a:r>
              <a:rPr lang="pl-PL" sz="2400" dirty="0"/>
              <a:t>	</a:t>
            </a:r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956376" cy="792088"/>
          </a:xfrm>
          <a:solidFill>
            <a:srgbClr val="6FCAA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b"/>
          <a:lstStyle/>
          <a:p>
            <a:pPr algn="ctr"/>
            <a:r>
              <a:rPr lang="pl-PL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Praktyki zawodowe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600200"/>
            <a:ext cx="7689875" cy="4525963"/>
          </a:xfrm>
        </p:spPr>
        <p:txBody>
          <a:bodyPr/>
          <a:lstStyle/>
          <a:p>
            <a:pPr>
              <a:buNone/>
            </a:pPr>
            <a:r>
              <a:rPr lang="pl-PL" sz="2400" dirty="0"/>
              <a:t>	</a:t>
            </a:r>
            <a:r>
              <a:rPr lang="pl-PL" b="1" dirty="0" smtClean="0"/>
              <a:t>Absolwenci kierunku kształcenia technik rachunkowości mogą znaleźć pracę w: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Biurach rachunkowych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Jednostkach finansów publicznych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Przedsiębiorstwach produkcyjnych, handlowych i usługowych,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Instytucjach finansowych.</a:t>
            </a:r>
          </a:p>
          <a:p>
            <a:pPr algn="ctr">
              <a:buNone/>
            </a:pPr>
            <a:r>
              <a:rPr lang="pl-PL" b="1" dirty="0" smtClean="0"/>
              <a:t>Mogą również podjąć własną działalność gospodarczą.</a:t>
            </a:r>
          </a:p>
          <a:p>
            <a:pPr>
              <a:buNone/>
            </a:pPr>
            <a:endParaRPr lang="pl-PL" sz="2400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956376" cy="792088"/>
          </a:xfrm>
          <a:solidFill>
            <a:srgbClr val="6FCAA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b"/>
          <a:lstStyle/>
          <a:p>
            <a:pPr algn="ctr"/>
            <a:r>
              <a:rPr lang="pl-PL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Perspektywy</a:t>
            </a:r>
            <a:r>
              <a:rPr lang="pl-PL" sz="3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pracy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7224" y="1428736"/>
            <a:ext cx="7643866" cy="4697427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	Ze względu na wszechstronne przygotowanie w dziedzinie prac biurowych zawód technik rachunkowości jest zawodem uniwersalnym 	i masowym, co stwarza dodatkowe możliwości zatrudnienia 	              absolwentów                                                    w tym zawodzie.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313613" cy="857256"/>
          </a:xfrm>
          <a:solidFill>
            <a:srgbClr val="6FCAA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b"/>
          <a:lstStyle/>
          <a:p>
            <a:pPr algn="ctr"/>
            <a:r>
              <a:rPr lang="pl-PL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Perspektywy pracy</a:t>
            </a:r>
          </a:p>
        </p:txBody>
      </p:sp>
      <p:pic>
        <p:nvPicPr>
          <p:cNvPr id="5" name="Picture 2" descr="Ipad ze schematem Darmowe Zdj&amp;eogon;c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857628"/>
            <a:ext cx="3170251" cy="21118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 txBox="1">
            <a:spLocks/>
          </p:cNvSpPr>
          <p:nvPr/>
        </p:nvSpPr>
        <p:spPr bwMode="auto">
          <a:xfrm>
            <a:off x="1285852" y="285728"/>
            <a:ext cx="6643734" cy="792088"/>
          </a:xfrm>
          <a:prstGeom prst="rect">
            <a:avLst/>
          </a:prstGeom>
          <a:solidFill>
            <a:srgbClr val="6FCAAC"/>
          </a:solidFill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pl-PL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Pracownia kadr i płac                    oraz rozliczeń finansowych</a:t>
            </a:r>
            <a:endParaRPr kumimoji="0" lang="pl-PL" sz="2800" b="0" i="0" u="none" strike="noStrike" kern="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itchFamily="34" charset="0"/>
            </a:endParaRPr>
          </a:p>
        </p:txBody>
      </p:sp>
      <p:pic>
        <p:nvPicPr>
          <p:cNvPr id="5" name="Picture 2" descr="C:\Documents and Settings\Właściciel\Pulpit\zdjęcia do prezentacji\20200302_0911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-600000">
            <a:off x="459663" y="1639847"/>
            <a:ext cx="3456000" cy="2305749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600000">
            <a:off x="2896625" y="2853438"/>
            <a:ext cx="3454268" cy="239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 descr="C:\Documents and Settings\Właściciel\Pulpit\zdjęcia do prezentacji\20200302_091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720000">
            <a:off x="5486247" y="3334469"/>
            <a:ext cx="3456000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zdjęcia sali 36 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428736"/>
            <a:ext cx="3960000" cy="2854696"/>
          </a:xfrm>
        </p:spPr>
      </p:pic>
      <p:pic>
        <p:nvPicPr>
          <p:cNvPr id="5" name="Obraz 4" descr="zdjęcia sali 36 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3071810"/>
            <a:ext cx="4114288" cy="2880000"/>
          </a:xfrm>
          <a:prstGeom prst="rect">
            <a:avLst/>
          </a:prstGeom>
        </p:spPr>
      </p:pic>
      <p:sp>
        <p:nvSpPr>
          <p:cNvPr id="6" name="Tytuł 1"/>
          <p:cNvSpPr txBox="1">
            <a:spLocks/>
          </p:cNvSpPr>
          <p:nvPr/>
        </p:nvSpPr>
        <p:spPr bwMode="auto">
          <a:xfrm>
            <a:off x="1928794" y="214290"/>
            <a:ext cx="5572164" cy="792088"/>
          </a:xfrm>
          <a:prstGeom prst="rect">
            <a:avLst/>
          </a:prstGeom>
          <a:solidFill>
            <a:srgbClr val="6FCAAC"/>
          </a:solidFill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rPr>
              <a:t>Pracownia</a:t>
            </a:r>
            <a:r>
              <a:rPr kumimoji="0" lang="pl-PL" sz="2800" b="0" i="0" u="none" strike="noStrike" kern="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rPr>
              <a:t> </a:t>
            </a:r>
            <a:r>
              <a:rPr kumimoji="0" lang="pl-PL" sz="28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rPr>
              <a:t>rachunkowości</a:t>
            </a:r>
            <a:endParaRPr kumimoji="0" lang="pl-PL" sz="2800" b="0" i="0" u="none" strike="noStrike" kern="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57290" y="1285860"/>
            <a:ext cx="7500990" cy="4643471"/>
          </a:xfrm>
        </p:spPr>
        <p:txBody>
          <a:bodyPr/>
          <a:lstStyle/>
          <a:p>
            <a:pPr>
              <a:buNone/>
            </a:pPr>
            <a:r>
              <a:rPr lang="pl-PL" dirty="0"/>
              <a:t>	</a:t>
            </a:r>
            <a:r>
              <a:rPr lang="pl-PL" dirty="0" smtClean="0"/>
              <a:t>Uczeń po potwierdzeniu kwalifikacji </a:t>
            </a:r>
            <a:r>
              <a:rPr lang="pl-PL" b="1" dirty="0" smtClean="0"/>
              <a:t>EKA.05.</a:t>
            </a:r>
            <a:r>
              <a:rPr lang="pl-PL" dirty="0" smtClean="0"/>
              <a:t> Prowadzenie spraw kadrowo-płacowych i gospodarki finansowej jednostek organizacyjnych</a:t>
            </a:r>
          </a:p>
          <a:p>
            <a:pPr>
              <a:buNone/>
            </a:pPr>
            <a:r>
              <a:rPr lang="pl-PL" dirty="0" smtClean="0"/>
              <a:t>	</a:t>
            </a:r>
            <a:r>
              <a:rPr lang="pl-PL" b="1" dirty="0" smtClean="0"/>
              <a:t>może uzupełnić dodatkową kwalifikację </a:t>
            </a:r>
          </a:p>
          <a:p>
            <a:pPr>
              <a:buNone/>
            </a:pPr>
            <a:r>
              <a:rPr lang="pl-PL" dirty="0" smtClean="0"/>
              <a:t>	</a:t>
            </a:r>
            <a:r>
              <a:rPr lang="pl-PL" b="1" dirty="0" smtClean="0"/>
              <a:t>EKA.04.</a:t>
            </a:r>
            <a:r>
              <a:rPr lang="pl-PL" dirty="0" smtClean="0"/>
              <a:t> Prowadzenie dokumentacji                        w jednostce organizacyjnej. </a:t>
            </a:r>
          </a:p>
          <a:p>
            <a:pPr>
              <a:buNone/>
            </a:pPr>
            <a:r>
              <a:rPr lang="pl-PL" dirty="0" smtClean="0"/>
              <a:t>	Po zdaniu egzaminu potwierdzającego ww. kwalifikację uczeń może uzyskać dyplom         w zawodzie </a:t>
            </a:r>
            <a:r>
              <a:rPr lang="pl-PL" b="1" u="sng" dirty="0" smtClean="0"/>
              <a:t>technik ekonomista. </a:t>
            </a: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956376" cy="792088"/>
          </a:xfrm>
          <a:solidFill>
            <a:srgbClr val="6FCAA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b"/>
          <a:lstStyle/>
          <a:p>
            <a:pPr algn="ctr"/>
            <a:r>
              <a:rPr lang="pl-PL" sz="3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Możliwości Rozwoju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09005" y="1664804"/>
            <a:ext cx="7313613" cy="2335700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	„</a:t>
            </a:r>
            <a:r>
              <a:rPr lang="pl-PL" dirty="0"/>
              <a:t>Nauka w szkołach powinna być </a:t>
            </a:r>
            <a:r>
              <a:rPr lang="pl-PL" dirty="0" smtClean="0"/>
              <a:t>prowadzona w </a:t>
            </a:r>
            <a:r>
              <a:rPr lang="pl-PL" dirty="0"/>
              <a:t>taki sposób, aby uczniowie uważali ją za cenny dar, a nie za ciężki obowiązek”	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>							</a:t>
            </a:r>
            <a:r>
              <a:rPr lang="pl-PL" sz="2400" dirty="0" smtClean="0"/>
              <a:t>~A. Einstein</a:t>
            </a:r>
          </a:p>
          <a:p>
            <a:pPr>
              <a:buNone/>
            </a:pPr>
            <a:r>
              <a:rPr lang="pl-PL" dirty="0"/>
              <a:t>													</a:t>
            </a:r>
            <a:r>
              <a:rPr lang="pl-PL" dirty="0" smtClean="0"/>
              <a:t>		</a:t>
            </a:r>
            <a:endParaRPr lang="pl-PL" sz="3600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956376" cy="922114"/>
          </a:xfrm>
          <a:solidFill>
            <a:srgbClr val="6FCAA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DZIĘKUJEMY I ZAPRASZAMY</a:t>
            </a:r>
          </a:p>
        </p:txBody>
      </p:sp>
      <p:pic>
        <p:nvPicPr>
          <p:cNvPr id="4" name="Obraz 3" descr="logobezcien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3372" y="3786190"/>
            <a:ext cx="2125954" cy="2428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92667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 txBox="1">
            <a:spLocks/>
          </p:cNvSpPr>
          <p:nvPr/>
        </p:nvSpPr>
        <p:spPr bwMode="auto">
          <a:xfrm>
            <a:off x="1187624" y="274638"/>
            <a:ext cx="7956376" cy="778098"/>
          </a:xfrm>
          <a:prstGeom prst="rect">
            <a:avLst/>
          </a:prstGeom>
          <a:solidFill>
            <a:srgbClr val="6FCAA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i="0" u="none" strike="noStrike" kern="0" normalizeH="0" baseline="0" noProof="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rPr>
              <a:t>Procedura uzyskania dyplomu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3139558578"/>
              </p:ext>
            </p:extLst>
          </p:nvPr>
        </p:nvGraphicFramePr>
        <p:xfrm>
          <a:off x="827584" y="1548422"/>
          <a:ext cx="7744319" cy="351054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23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2365"/>
                <a:gridCol w="31395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91362">
                <a:tc>
                  <a:txBody>
                    <a:bodyPr/>
                    <a:lstStyle/>
                    <a:p>
                      <a:pPr algn="ctr"/>
                      <a:r>
                        <a:rPr lang="pl-PL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Numer kwalifikacji</a:t>
                      </a:r>
                    </a:p>
                  </a:txBody>
                  <a:tcPr marL="49811" marR="49811" anchor="ctr">
                    <a:solidFill>
                      <a:srgbClr val="6FCA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49811" marR="49811" anchor="ctr">
                    <a:solidFill>
                      <a:srgbClr val="6FCA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Nazwa kwalifikacji</a:t>
                      </a:r>
                    </a:p>
                  </a:txBody>
                  <a:tcPr marL="49811" marR="49811" anchor="ctr">
                    <a:solidFill>
                      <a:srgbClr val="6FCAA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56147">
                <a:tc>
                  <a:txBody>
                    <a:bodyPr/>
                    <a:lstStyle/>
                    <a:p>
                      <a:r>
                        <a:rPr lang="pl-P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EKA.05. </a:t>
                      </a:r>
                      <a:endParaRPr lang="pl-PL" dirty="0"/>
                    </a:p>
                  </a:txBody>
                  <a:tcPr marL="49811" marR="49811">
                    <a:solidFill>
                      <a:srgbClr val="A9DF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Prowadzenie spraw kadrowo-płacowych                   i gospodarki finansowej jednostek organizacyjnych</a:t>
                      </a:r>
                      <a:endParaRPr lang="pl-PL" dirty="0" smtClean="0"/>
                    </a:p>
                  </a:txBody>
                  <a:tcPr marL="49811" marR="49811">
                    <a:solidFill>
                      <a:srgbClr val="A9DF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Pod</a:t>
                      </a:r>
                      <a:r>
                        <a:rPr lang="pl-PL" baseline="0" dirty="0" smtClean="0"/>
                        <a:t> koniec klasy III</a:t>
                      </a:r>
                      <a:r>
                        <a:rPr lang="pl-PL" dirty="0" smtClean="0"/>
                        <a:t> (czerwiec)</a:t>
                      </a:r>
                      <a:endParaRPr lang="pl-PL" dirty="0"/>
                    </a:p>
                  </a:txBody>
                  <a:tcPr marL="49811" marR="49811">
                    <a:solidFill>
                      <a:srgbClr val="A9DFC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56147">
                <a:tc>
                  <a:txBody>
                    <a:bodyPr/>
                    <a:lstStyle/>
                    <a:p>
                      <a:r>
                        <a:rPr lang="pl-P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EKA.07. </a:t>
                      </a:r>
                      <a:endParaRPr lang="pl-PL" dirty="0"/>
                    </a:p>
                  </a:txBody>
                  <a:tcPr marL="49811" marR="49811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Prowadzenie rachunkowości</a:t>
                      </a:r>
                      <a:endParaRPr lang="pl-PL" dirty="0"/>
                    </a:p>
                  </a:txBody>
                  <a:tcPr marL="49811" marR="49811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Pod koniec pierwszego</a:t>
                      </a:r>
                      <a:r>
                        <a:rPr lang="pl-PL" baseline="0" dirty="0" smtClean="0"/>
                        <a:t> semestru klasy V (styczeń)</a:t>
                      </a:r>
                      <a:endParaRPr lang="pl-PL" dirty="0"/>
                    </a:p>
                  </a:txBody>
                  <a:tcPr marL="49811" marR="49811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Symbol zastępczy zawartości 6"/>
          <p:cNvSpPr>
            <a:spLocks noGrp="1"/>
          </p:cNvSpPr>
          <p:nvPr>
            <p:ph sz="quarter" idx="4"/>
          </p:nvPr>
        </p:nvSpPr>
        <p:spPr>
          <a:xfrm>
            <a:off x="1349388" y="5517232"/>
            <a:ext cx="7632848" cy="432048"/>
          </a:xfrm>
          <a:solidFill>
            <a:srgbClr val="FF0000">
              <a:alpha val="64000"/>
            </a:srgbClr>
          </a:solidFill>
        </p:spPr>
        <p:txBody>
          <a:bodyPr/>
          <a:lstStyle/>
          <a:p>
            <a:pPr algn="ctr">
              <a:buNone/>
            </a:pPr>
            <a:r>
              <a:rPr lang="pl-PL" sz="2000" dirty="0" smtClean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Certyfikat</a:t>
            </a:r>
            <a:r>
              <a:rPr lang="pl-PL" sz="2000" dirty="0" smtClean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pl-PL" sz="2000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w języku angielskim, uznawany w Unii Europejskiej</a:t>
            </a:r>
          </a:p>
        </p:txBody>
      </p:sp>
    </p:spTree>
    <p:extLst>
      <p:ext uri="{BB962C8B-B14F-4D97-AF65-F5344CB8AC3E}">
        <p14:creationId xmlns="" xmlns:p14="http://schemas.microsoft.com/office/powerpoint/2010/main" val="1809077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034" y="1600201"/>
            <a:ext cx="8261379" cy="4493096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Technikum w zawodzie </a:t>
            </a:r>
            <a:r>
              <a:rPr lang="pl-PL" b="1" dirty="0" smtClean="0"/>
              <a:t>technik rachunkowości:</a:t>
            </a:r>
          </a:p>
          <a:p>
            <a:pPr>
              <a:buNone/>
            </a:pPr>
            <a:endParaRPr lang="pl-PL" b="1" dirty="0" smtClean="0"/>
          </a:p>
          <a:p>
            <a:pPr>
              <a:buNone/>
            </a:pPr>
            <a:r>
              <a:rPr lang="pl-PL" dirty="0" smtClean="0"/>
              <a:t>	Absolwenci  są przygotowywani do życia </a:t>
            </a:r>
          </a:p>
          <a:p>
            <a:pPr>
              <a:buNone/>
            </a:pPr>
            <a:r>
              <a:rPr lang="pl-PL" dirty="0" smtClean="0"/>
              <a:t>	w warunkach zmieniającego się świata, wykonywania rozmaitych zadań zawodowych wynikających ze specyfiki zawodu oraz aktywnego funkcjonowania na zmieniającym się rynku pracy w Polsce i Europie.</a:t>
            </a:r>
          </a:p>
          <a:p>
            <a:pPr>
              <a:buNone/>
            </a:pPr>
            <a:endParaRPr lang="pl-PL" b="1" dirty="0"/>
          </a:p>
        </p:txBody>
      </p:sp>
      <p:sp>
        <p:nvSpPr>
          <p:cNvPr id="6" name="Tytuł 1"/>
          <p:cNvSpPr txBox="1">
            <a:spLocks/>
          </p:cNvSpPr>
          <p:nvPr/>
        </p:nvSpPr>
        <p:spPr bwMode="auto">
          <a:xfrm>
            <a:off x="1187624" y="274638"/>
            <a:ext cx="7956376" cy="778098"/>
          </a:xfrm>
          <a:prstGeom prst="rect">
            <a:avLst/>
          </a:prstGeom>
          <a:solidFill>
            <a:srgbClr val="6FCAA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i="0" u="none" strike="noStrike" kern="0" normalizeH="0" baseline="0" noProof="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rPr>
              <a:t>Kierunek kształcenia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28662" y="1357298"/>
            <a:ext cx="7715303" cy="4768865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	Zawód technik rachunkowości jest zawodem z wielkimi tradycjami i występuje niemal </a:t>
            </a:r>
          </a:p>
          <a:p>
            <a:pPr>
              <a:buNone/>
            </a:pPr>
            <a:r>
              <a:rPr lang="pl-PL" dirty="0" smtClean="0"/>
              <a:t>	w każdym podmiocie gospodarczym. </a:t>
            </a:r>
          </a:p>
          <a:p>
            <a:pPr>
              <a:buNone/>
            </a:pPr>
            <a:r>
              <a:rPr lang="pl-PL" dirty="0" smtClean="0"/>
              <a:t>	Zawód ten wymaga od </a:t>
            </a:r>
            <a:r>
              <a:rPr lang="pl-PL" sz="2400" dirty="0" smtClean="0"/>
              <a:t>pracownika</a:t>
            </a:r>
            <a:r>
              <a:rPr lang="pl-PL" dirty="0" smtClean="0"/>
              <a:t> wysokich umiejętności, doświadczenia, szerokiego zakresu wiedzy z dziedziny ekonomii, finansów, systemu podatkowego oraz umiejętności analizowania zachodzących zmian w procesie gospodarowania.</a:t>
            </a:r>
          </a:p>
          <a:p>
            <a:endParaRPr lang="pl-PL" dirty="0"/>
          </a:p>
        </p:txBody>
      </p:sp>
      <p:sp>
        <p:nvSpPr>
          <p:cNvPr id="4" name="Tytuł 1"/>
          <p:cNvSpPr txBox="1">
            <a:spLocks noGrp="1"/>
          </p:cNvSpPr>
          <p:nvPr>
            <p:ph type="title"/>
          </p:nvPr>
        </p:nvSpPr>
        <p:spPr bwMode="auto">
          <a:xfrm>
            <a:off x="1447800" y="274638"/>
            <a:ext cx="7313613" cy="725470"/>
          </a:xfrm>
          <a:prstGeom prst="rect">
            <a:avLst/>
          </a:prstGeom>
          <a:solidFill>
            <a:srgbClr val="6FCAA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i="0" u="none" strike="noStrike" kern="0" normalizeH="0" baseline="0" noProof="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rPr>
              <a:t>Kierunek kształcenia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1214422"/>
            <a:ext cx="7313613" cy="5214975"/>
          </a:xfrm>
        </p:spPr>
        <p:txBody>
          <a:bodyPr/>
          <a:lstStyle/>
          <a:p>
            <a:pPr>
              <a:buNone/>
            </a:pPr>
            <a:r>
              <a:rPr lang="pl-PL" dirty="0">
                <a:solidFill>
                  <a:srgbClr val="000000"/>
                </a:solidFill>
              </a:rPr>
              <a:t>	</a:t>
            </a:r>
            <a:r>
              <a:rPr lang="pl-PL" b="1" dirty="0">
                <a:solidFill>
                  <a:srgbClr val="000000"/>
                </a:solidFill>
              </a:rPr>
              <a:t>Przygotowuje absolwentów do realizacji zadań zawodowych takich jak: </a:t>
            </a:r>
            <a:endParaRPr lang="pl-PL" b="1" dirty="0"/>
          </a:p>
          <a:p>
            <a:pPr>
              <a:buFont typeface="Wingdings" pitchFamily="2" charset="2"/>
              <a:buChar char="Ø"/>
            </a:pPr>
            <a:r>
              <a:rPr lang="pl-PL" sz="2400" dirty="0" smtClean="0"/>
              <a:t>Prowadzenie spraw kadrowo-płacowych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/>
              <a:t>Obliczanie podatków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/>
              <a:t>Prowadzenie rachunkowości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/>
              <a:t>Wykonywanie analiz i sporządzanie sprawozdań  z działalności podmiotów </a:t>
            </a:r>
          </a:p>
          <a:p>
            <a:pPr>
              <a:buNone/>
            </a:pPr>
            <a:r>
              <a:rPr lang="pl-PL" sz="2400" dirty="0" smtClean="0"/>
              <a:t>	prowadzących działalność </a:t>
            </a:r>
          </a:p>
          <a:p>
            <a:pPr>
              <a:buNone/>
            </a:pPr>
            <a:r>
              <a:rPr lang="pl-PL" sz="2400" dirty="0" smtClean="0"/>
              <a:t>	gospodarczą</a:t>
            </a:r>
          </a:p>
          <a:p>
            <a:pPr>
              <a:buNone/>
            </a:pPr>
            <a:endParaRPr lang="pl-PL" sz="2400" dirty="0"/>
          </a:p>
        </p:txBody>
      </p:sp>
      <p:sp>
        <p:nvSpPr>
          <p:cNvPr id="5" name="Tytuł 1"/>
          <p:cNvSpPr txBox="1">
            <a:spLocks/>
          </p:cNvSpPr>
          <p:nvPr/>
        </p:nvSpPr>
        <p:spPr bwMode="auto">
          <a:xfrm>
            <a:off x="785786" y="285728"/>
            <a:ext cx="7956376" cy="778098"/>
          </a:xfrm>
          <a:prstGeom prst="rect">
            <a:avLst/>
          </a:prstGeom>
          <a:solidFill>
            <a:srgbClr val="6FCAA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i="0" u="none" strike="noStrike" kern="0" normalizeH="0" baseline="0" noProof="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rPr>
              <a:t>Kierunek kształcenia</a:t>
            </a:r>
          </a:p>
        </p:txBody>
      </p:sp>
      <p:pic>
        <p:nvPicPr>
          <p:cNvPr id="4" name="Picture 4" descr="Widok z góry na pracowników sprawdzanie dokumentów statystycznych Darmowe Zdj&amp;eogon;c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214818"/>
            <a:ext cx="3144908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00166" y="1214422"/>
            <a:ext cx="7313613" cy="476886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pl-PL" dirty="0" smtClean="0"/>
              <a:t>Biura rachunkowe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Grupy producenckie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Banki i inne instytucje finansowe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Sąd Rejonowy w Grójcu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Urząd Skarbowy w Grójcu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Urzędy Gmin powiatu grójeckiego</a:t>
            </a:r>
          </a:p>
          <a:p>
            <a:pPr>
              <a:buFont typeface="Wingdings" pitchFamily="2" charset="2"/>
              <a:buChar char="Ø"/>
            </a:pPr>
            <a:r>
              <a:rPr lang="pl-PL" dirty="0" smtClean="0"/>
              <a:t>Jednostki prowadzące działalność gospodarczą, np. Faurecia Automotive Polska S.A. w Grójcu, Doehler Sp. z o.o.  w Kozietułach  i inne</a:t>
            </a:r>
          </a:p>
          <a:p>
            <a:endParaRPr lang="pl-PL" dirty="0"/>
          </a:p>
        </p:txBody>
      </p:sp>
      <p:sp>
        <p:nvSpPr>
          <p:cNvPr id="5" name="Tytuł 1"/>
          <p:cNvSpPr txBox="1">
            <a:spLocks/>
          </p:cNvSpPr>
          <p:nvPr/>
        </p:nvSpPr>
        <p:spPr bwMode="auto">
          <a:xfrm>
            <a:off x="714348" y="214290"/>
            <a:ext cx="7956376" cy="778098"/>
          </a:xfrm>
          <a:prstGeom prst="rect">
            <a:avLst/>
          </a:prstGeom>
          <a:solidFill>
            <a:srgbClr val="6FCAA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i="0" u="none" strike="noStrike" kern="0" normalizeH="0" baseline="0" noProof="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</a:rPr>
              <a:t>Z kim współpracujemy?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42976" y="1500174"/>
            <a:ext cx="7429551" cy="4572031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Bezpieczeństwo i higiena pracy w branży ekonomicznej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Polityka i organizacja przedsiębiorstw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Elementy statystyki opisowej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Kadry i płace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Rozliczenia finansowe przedsiębiorstw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Podstawy prowadzenia rachunkowości finansowej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Sprawozdawczość i analiza finansowa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/>
              <a:t>Język obcy zawodowy</a:t>
            </a:r>
            <a:endParaRPr lang="pl-PL" sz="2400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428596" y="0"/>
            <a:ext cx="8358278" cy="1071546"/>
          </a:xfrm>
          <a:solidFill>
            <a:srgbClr val="6FCAA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l-PL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Przedmioty zawodowe teoretyczne</a:t>
            </a:r>
            <a:endParaRPr lang="pl-PL" sz="3200" dirty="0">
              <a:ln w="18415" cmpd="sng">
                <a:noFill/>
                <a:prstDash val="solid"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14414" y="1785926"/>
            <a:ext cx="7546999" cy="4340237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Systemy komputerowe w dokumentacji kadrowo-płacowej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Systemy komputerowe w rozliczeniach finansowych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Rachunkowość przedsiębiorstw w praktyce gospodarczej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/>
              <a:t>Systemy komputerowe                                              w rachunkowości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8172400" cy="953774"/>
          </a:xfrm>
          <a:solidFill>
            <a:srgbClr val="6FCAA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l-PL" sz="3200" dirty="0" smtClean="0">
                <a:ln w="18415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Przedmioty realizowane w formie zajęć praktycznych</a:t>
            </a:r>
            <a:endParaRPr lang="pl-PL" sz="3200" dirty="0">
              <a:ln w="18415" cmpd="sng">
                <a:noFill/>
                <a:prstDash val="solid"/>
              </a:ln>
              <a:solidFill>
                <a:schemeClr val="accent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" name="Picture 2" descr="can-stock-photo_csp108302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071942"/>
            <a:ext cx="2714644" cy="2232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14348" y="1428736"/>
            <a:ext cx="8429652" cy="4697427"/>
          </a:xfrm>
        </p:spPr>
        <p:txBody>
          <a:bodyPr/>
          <a:lstStyle/>
          <a:p>
            <a:pPr lvl="0">
              <a:buNone/>
            </a:pPr>
            <a:r>
              <a:rPr lang="pl-PL" sz="2600" dirty="0" smtClean="0"/>
              <a:t>	</a:t>
            </a:r>
            <a:r>
              <a:rPr lang="pl-PL" sz="2000" b="1" dirty="0" smtClean="0"/>
              <a:t>W zakresie kwalifikacji EKA.05 Prowadzenie spraw kadrowo -płacowych i gospodarki finansowej jednostek organizacyjnych: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Prowadzenie rekrutacji i selekcji kandydatów do pracy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Sporządzanie dokumentacji kadrowej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Prowadzenie spraw związanych ze świadczeniami socjalnymi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Rozliczanie wynagrodzeń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Rozliczanie składek ubezpieczeń społecznych i zdrowotnych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Prowadzenie analizy zatrudnienia i wynagrodzeń</a:t>
            </a:r>
          </a:p>
          <a:p>
            <a:pPr>
              <a:buFont typeface="Wingdings" pitchFamily="2" charset="2"/>
              <a:buChar char="Ø"/>
            </a:pPr>
            <a:r>
              <a:rPr lang="pl-PL" sz="2000" dirty="0" smtClean="0"/>
              <a:t>Prowadzenie uproszczonych ewidencji podatkowych i rozliczanie podatków</a:t>
            </a:r>
          </a:p>
          <a:p>
            <a:pPr lvl="0">
              <a:buFont typeface="Wingdings" pitchFamily="2" charset="2"/>
              <a:buChar char="Ø"/>
            </a:pPr>
            <a:r>
              <a:rPr lang="pl-PL" sz="2000" dirty="0" smtClean="0"/>
              <a:t>Prowadzenie rozliczeń finansowych podmiotów z kontrahentami i bankami</a:t>
            </a:r>
          </a:p>
          <a:p>
            <a:pPr lvl="0">
              <a:buNone/>
            </a:pPr>
            <a:endParaRPr lang="pl-PL" sz="2000" dirty="0" smtClean="0"/>
          </a:p>
          <a:p>
            <a:pPr>
              <a:buNone/>
            </a:pPr>
            <a:endParaRPr lang="pl-PL" sz="2400" dirty="0"/>
          </a:p>
        </p:txBody>
      </p:sp>
      <p:sp>
        <p:nvSpPr>
          <p:cNvPr id="8" name="Tytuł 1"/>
          <p:cNvSpPr txBox="1">
            <a:spLocks/>
          </p:cNvSpPr>
          <p:nvPr/>
        </p:nvSpPr>
        <p:spPr bwMode="auto">
          <a:xfrm>
            <a:off x="1214414" y="214290"/>
            <a:ext cx="7092280" cy="1143008"/>
          </a:xfrm>
          <a:prstGeom prst="rect">
            <a:avLst/>
          </a:prstGeom>
          <a:solidFill>
            <a:srgbClr val="6FCAAC"/>
          </a:solidFill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kern="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Umiejętności nabyte podczas kształcenia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Writing close-up design template">
  <a:themeElements>
    <a:clrScheme name="WritingDesignTemplate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WritingDesign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ritingDesign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61317BDE6EE248A58DD27B684214B3" ma:contentTypeVersion="2" ma:contentTypeDescription="Utwórz nowy dokument." ma:contentTypeScope="" ma:versionID="5ffbacd727609d42a7147d251f8639f5">
  <xsd:schema xmlns:xsd="http://www.w3.org/2001/XMLSchema" xmlns:xs="http://www.w3.org/2001/XMLSchema" xmlns:p="http://schemas.microsoft.com/office/2006/metadata/properties" xmlns:ns2="1c7b86db-bf90-4e0d-82ec-5df993fac71d" targetNamespace="http://schemas.microsoft.com/office/2006/metadata/properties" ma:root="true" ma:fieldsID="14d90322438eee03c80dd08c212e0392" ns2:_="">
    <xsd:import namespace="1c7b86db-bf90-4e0d-82ec-5df993fac7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7b86db-bf90-4e0d-82ec-5df993fac7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8756DA-3805-4087-B372-F47BACAC368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CD082FC-0BEB-4438-A834-FBE95ADFB6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7b86db-bf90-4e0d-82ec-5df993fac7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63423A2-0530-4A38-BBDD-785C0C341B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Writing close-up design template</Template>
  <TotalTime>493</TotalTime>
  <Words>204</Words>
  <Application>Microsoft Office PowerPoint</Application>
  <PresentationFormat>Pokaz na ekranie (4:3)</PresentationFormat>
  <Paragraphs>101</Paragraphs>
  <Slides>17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Writing close-up design template</vt:lpstr>
      <vt:lpstr>Slajd 1</vt:lpstr>
      <vt:lpstr>Slajd 2</vt:lpstr>
      <vt:lpstr>Slajd 3</vt:lpstr>
      <vt:lpstr>Kierunek kształcenia</vt:lpstr>
      <vt:lpstr>Slajd 5</vt:lpstr>
      <vt:lpstr>Slajd 6</vt:lpstr>
      <vt:lpstr>Przedmioty zawodowe teoretyczne</vt:lpstr>
      <vt:lpstr>Przedmioty realizowane w formie zajęć praktycznych</vt:lpstr>
      <vt:lpstr>Slajd 9</vt:lpstr>
      <vt:lpstr>Slajd 10</vt:lpstr>
      <vt:lpstr>Praktyki zawodowe</vt:lpstr>
      <vt:lpstr>Perspektywy pracy</vt:lpstr>
      <vt:lpstr>Perspektywy pracy</vt:lpstr>
      <vt:lpstr>Slajd 14</vt:lpstr>
      <vt:lpstr>Slajd 15</vt:lpstr>
      <vt:lpstr>Możliwości Rozwoju</vt:lpstr>
      <vt:lpstr>DZIĘKUJEMY I ZAPRASZAMY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Zespół Szkół Ponadgimnazjalnych im. Armii Krajowej Obwodu „Głuszec” - Grójec</dc:title>
  <dc:creator>zsp</dc:creator>
  <cp:lastModifiedBy>agaleen@wp.pl</cp:lastModifiedBy>
  <cp:revision>143</cp:revision>
  <dcterms:created xsi:type="dcterms:W3CDTF">2016-04-12T12:05:49Z</dcterms:created>
  <dcterms:modified xsi:type="dcterms:W3CDTF">2022-03-28T20:22:20Z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TC011594371045</vt:lpwstr>
  </property>
  <property fmtid="{D5CDD505-2E9C-101B-9397-08002B2CF9AE}" pid="3" name="ContentTypeId">
    <vt:lpwstr>0x0101008561317BDE6EE248A58DD27B684214B3</vt:lpwstr>
  </property>
  <property fmtid="{D5CDD505-2E9C-101B-9397-08002B2CF9AE}" pid="4" name="AuthorIds_UIVersion_512">
    <vt:lpwstr>6</vt:lpwstr>
  </property>
  <property fmtid="{D5CDD505-2E9C-101B-9397-08002B2CF9AE}" pid="5" name="AuthorIds_UIVersion_1024">
    <vt:lpwstr>6</vt:lpwstr>
  </property>
</Properties>
</file>